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A38BD-3752-4316-8A03-674C2B2B23B0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79279-571B-4066-B884-5030E3CB1CF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71E-D5BC-4C2D-8177-C577308B8EE7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5E0-E933-4E52-9DD9-BC706CB9A12D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1141-BD0E-41B6-93EB-B21EDCC1D5AF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57C-B576-451C-8F9A-F3AEC74A2B4B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12C2-67C8-4655-A03D-201DBDF4D3AD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A188-37A2-483B-943A-A5FDE9728C46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DB8B-6FAE-45FD-A223-843FCB79D20A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C3-F822-4117-BDAD-1E11839E7A10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C55-4E92-4887-B02A-5D0B8CE33648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2332-5F1F-4ACD-A6CA-EF7F47BDCB8A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37A1-F39E-4C93-8D6D-079DE1827EDE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36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6007A-9DA7-492C-B5C5-E010FDF5FD09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077200" cy="3962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6700" b="1" dirty="0" smtClean="0">
                <a:latin typeface="Eras Bold ITC" pitchFamily="34" charset="0"/>
              </a:rPr>
              <a:t>TIMES OF THE REMEDIES</a:t>
            </a:r>
            <a:br>
              <a:rPr lang="en-US" sz="6700" b="1" dirty="0" smtClean="0">
                <a:latin typeface="Eras Bold ITC" pitchFamily="34" charset="0"/>
              </a:rPr>
            </a:br>
            <a:r>
              <a:rPr lang="en-US" sz="6700" b="1" dirty="0" smtClean="0">
                <a:latin typeface="Eras Bold ITC" pitchFamily="34" charset="0"/>
              </a:rPr>
              <a:t>&amp;</a:t>
            </a:r>
            <a:br>
              <a:rPr lang="en-US" sz="6700" b="1" dirty="0" smtClean="0">
                <a:latin typeface="Eras Bold ITC" pitchFamily="34" charset="0"/>
              </a:rPr>
            </a:br>
            <a:r>
              <a:rPr lang="en-US" sz="6700" b="1" dirty="0" smtClean="0">
                <a:latin typeface="Eras Bold ITC" pitchFamily="34" charset="0"/>
              </a:rPr>
              <a:t>MOON PHASES</a:t>
            </a:r>
            <a:r>
              <a:rPr lang="en-US" b="1" dirty="0" smtClean="0">
                <a:latin typeface="Eras Bold ITC" pitchFamily="34" charset="0"/>
              </a:rPr>
              <a:t/>
            </a:r>
            <a:br>
              <a:rPr lang="en-US" b="1" dirty="0" smtClean="0">
                <a:latin typeface="Eras Bold ITC" pitchFamily="34" charset="0"/>
              </a:rPr>
            </a:br>
            <a:r>
              <a:rPr lang="en-US" b="1" dirty="0" smtClean="0">
                <a:latin typeface="Eras Bold ITC" pitchFamily="34" charset="0"/>
              </a:rPr>
              <a:t>BOGER </a:t>
            </a:r>
            <a:r>
              <a:rPr lang="en-US" b="1" dirty="0" smtClean="0">
                <a:latin typeface="Eras Bold ITC" pitchFamily="34" charset="0"/>
              </a:rPr>
              <a:t>.C.M</a:t>
            </a:r>
            <a:endParaRPr lang="en-US" b="1" dirty="0">
              <a:latin typeface="Eras Bold ITC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pic>
        <p:nvPicPr>
          <p:cNvPr id="1026" name="Picture 2" descr="G:\PG\REPERTORY\REPERTORY ALBUM PICS\time of remedies bog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124200"/>
            <a:ext cx="1885950" cy="2857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19517" y="5156021"/>
            <a:ext cx="48910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Dr.V.SATHISH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KUMAR, M.D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 and Professor, Department of Repertory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Krishna Homoeopathic Medical College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Kulasekharam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Fever </a:t>
            </a:r>
          </a:p>
          <a:p>
            <a:pPr>
              <a:buNone/>
            </a:pPr>
            <a:r>
              <a:rPr lang="en-US" dirty="0" smtClean="0"/>
              <a:t>        - chill</a:t>
            </a:r>
          </a:p>
          <a:p>
            <a:pPr>
              <a:buNone/>
            </a:pPr>
            <a:r>
              <a:rPr lang="en-US" dirty="0" smtClean="0"/>
              <a:t>        - heat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Periodicity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During day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Morning (4 am to 9 am)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Forenoon (9 am to 12 Noon 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Afternoon (12 Noon to 6 pm)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Evening (6 pm to 4 am)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From  periodicity onwards each sub section is further divided into 33 sub-sub-</a:t>
            </a:r>
            <a:r>
              <a:rPr lang="en-US" dirty="0" err="1" smtClean="0"/>
              <a:t>section.they</a:t>
            </a:r>
            <a:r>
              <a:rPr lang="en-US" dirty="0" smtClean="0"/>
              <a:t> are as follows: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Mind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Sensorium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Head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Eyes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Ears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Nose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Face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Mouth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Teeth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Taste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633222" indent="-514350">
              <a:buNone/>
            </a:pPr>
            <a:r>
              <a:rPr lang="en-US" dirty="0" smtClean="0"/>
              <a:t>11.Throat</a:t>
            </a:r>
          </a:p>
          <a:p>
            <a:pPr marL="633222" indent="-514350">
              <a:buNone/>
            </a:pPr>
            <a:r>
              <a:rPr lang="en-US" dirty="0" smtClean="0"/>
              <a:t>12.Stomach</a:t>
            </a:r>
          </a:p>
          <a:p>
            <a:pPr marL="633222" indent="-514350">
              <a:buNone/>
            </a:pPr>
            <a:r>
              <a:rPr lang="en-US" dirty="0" smtClean="0"/>
              <a:t>13.Sbdomen</a:t>
            </a:r>
          </a:p>
          <a:p>
            <a:pPr marL="633222" indent="-514350">
              <a:buNone/>
            </a:pPr>
            <a:r>
              <a:rPr lang="en-US" dirty="0" smtClean="0"/>
              <a:t>14.Stool</a:t>
            </a:r>
          </a:p>
          <a:p>
            <a:pPr marL="633222" indent="-514350">
              <a:buNone/>
            </a:pPr>
            <a:r>
              <a:rPr lang="en-US" dirty="0" smtClean="0"/>
              <a:t>15.Rectum</a:t>
            </a:r>
          </a:p>
          <a:p>
            <a:pPr marL="633222" indent="-514350">
              <a:buNone/>
            </a:pPr>
            <a:r>
              <a:rPr lang="en-US" dirty="0" smtClean="0"/>
              <a:t>16.Anus</a:t>
            </a:r>
          </a:p>
          <a:p>
            <a:pPr marL="633222" indent="-514350">
              <a:buNone/>
            </a:pPr>
            <a:r>
              <a:rPr lang="en-US" dirty="0" smtClean="0"/>
              <a:t>17.Urinary organs</a:t>
            </a:r>
          </a:p>
          <a:p>
            <a:pPr marL="633222" indent="-514350">
              <a:buNone/>
            </a:pPr>
            <a:r>
              <a:rPr lang="en-US" dirty="0" smtClean="0"/>
              <a:t>18.Urine</a:t>
            </a:r>
          </a:p>
          <a:p>
            <a:pPr marL="633222" indent="-514350">
              <a:buNone/>
            </a:pPr>
            <a:r>
              <a:rPr lang="en-US" dirty="0" smtClean="0"/>
              <a:t>19.Male sexual organs</a:t>
            </a:r>
          </a:p>
          <a:p>
            <a:pPr marL="633222" indent="-514350">
              <a:buNone/>
            </a:pPr>
            <a:r>
              <a:rPr lang="en-US" dirty="0" smtClean="0"/>
              <a:t>20.Female sexual organs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21.Larynx</a:t>
            </a:r>
          </a:p>
          <a:p>
            <a:pPr>
              <a:buNone/>
            </a:pPr>
            <a:r>
              <a:rPr lang="en-US" dirty="0" smtClean="0"/>
              <a:t>22.Respiratory organs</a:t>
            </a:r>
          </a:p>
          <a:p>
            <a:pPr>
              <a:buNone/>
            </a:pPr>
            <a:r>
              <a:rPr lang="en-US" dirty="0" smtClean="0"/>
              <a:t>23.Cough</a:t>
            </a:r>
          </a:p>
          <a:p>
            <a:pPr>
              <a:buNone/>
            </a:pPr>
            <a:r>
              <a:rPr lang="en-US" dirty="0" smtClean="0"/>
              <a:t>24.Chest</a:t>
            </a:r>
          </a:p>
          <a:p>
            <a:pPr>
              <a:buNone/>
            </a:pPr>
            <a:r>
              <a:rPr lang="en-US" dirty="0" smtClean="0"/>
              <a:t>25.Heart</a:t>
            </a:r>
          </a:p>
          <a:p>
            <a:pPr>
              <a:buNone/>
            </a:pPr>
            <a:r>
              <a:rPr lang="en-US" dirty="0" smtClean="0"/>
              <a:t>26.Neck</a:t>
            </a:r>
          </a:p>
          <a:p>
            <a:pPr>
              <a:buNone/>
            </a:pPr>
            <a:r>
              <a:rPr lang="en-US" dirty="0" smtClean="0"/>
              <a:t>27.Back</a:t>
            </a:r>
          </a:p>
          <a:p>
            <a:pPr>
              <a:buNone/>
            </a:pPr>
            <a:r>
              <a:rPr lang="en-US" dirty="0" smtClean="0"/>
              <a:t>28.Extremities</a:t>
            </a:r>
          </a:p>
          <a:p>
            <a:pPr>
              <a:buNone/>
            </a:pPr>
            <a:r>
              <a:rPr lang="en-US" dirty="0" smtClean="0"/>
              <a:t>29.Generalities</a:t>
            </a:r>
          </a:p>
          <a:p>
            <a:pPr>
              <a:buNone/>
            </a:pPr>
            <a:r>
              <a:rPr lang="en-US" dirty="0" smtClean="0"/>
              <a:t>30.Expectoration</a:t>
            </a:r>
          </a:p>
          <a:p>
            <a:pPr>
              <a:buNone/>
            </a:pPr>
            <a:r>
              <a:rPr lang="en-US" dirty="0" smtClean="0"/>
              <a:t>31.Skin</a:t>
            </a:r>
          </a:p>
          <a:p>
            <a:pPr>
              <a:buNone/>
            </a:pPr>
            <a:r>
              <a:rPr lang="en-US" dirty="0" smtClean="0"/>
              <a:t>32.Sleep</a:t>
            </a:r>
          </a:p>
          <a:p>
            <a:pPr>
              <a:buNone/>
            </a:pPr>
            <a:r>
              <a:rPr lang="en-US" dirty="0" smtClean="0"/>
              <a:t>33.Fever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some sub section few of the sub-sub sections are missing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r>
              <a:rPr lang="en-US" b="1" dirty="0" smtClean="0"/>
              <a:t>MERITS: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Excellent work in relation to time modality.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LIMITATION:</a:t>
            </a:r>
          </a:p>
          <a:p>
            <a:pPr>
              <a:buNone/>
            </a:pPr>
            <a:r>
              <a:rPr lang="en-US" dirty="0" smtClean="0"/>
              <a:t>Only time modalities can be seen in this book. For rest of the modalities other books have to depend.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1200" y="1752600"/>
            <a:ext cx="4964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MOON PHASES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b="1" dirty="0" smtClean="0"/>
              <a:t>Author</a:t>
            </a:r>
            <a:r>
              <a:rPr lang="en-US" dirty="0" smtClean="0"/>
              <a:t> : Calvin Maxwell Boger</a:t>
            </a:r>
          </a:p>
          <a:p>
            <a:endParaRPr lang="en-US" dirty="0" smtClean="0"/>
          </a:p>
          <a:p>
            <a:r>
              <a:rPr lang="en-US" b="1" dirty="0" smtClean="0"/>
              <a:t>Year of publication </a:t>
            </a:r>
            <a:r>
              <a:rPr lang="en-US" dirty="0" smtClean="0"/>
              <a:t>: 1910</a:t>
            </a:r>
          </a:p>
          <a:p>
            <a:endParaRPr lang="en-US" dirty="0" smtClean="0"/>
          </a:p>
          <a:p>
            <a:r>
              <a:rPr lang="en-US" b="1" dirty="0" smtClean="0"/>
              <a:t>Number of remedies </a:t>
            </a:r>
            <a:r>
              <a:rPr lang="en-US" dirty="0" smtClean="0"/>
              <a:t>: 186</a:t>
            </a:r>
          </a:p>
          <a:p>
            <a:endParaRPr lang="en-US" dirty="0" smtClean="0"/>
          </a:p>
          <a:p>
            <a:r>
              <a:rPr lang="en-US" b="1" dirty="0" smtClean="0"/>
              <a:t>Gradation of remedies </a:t>
            </a:r>
            <a:r>
              <a:rPr lang="en-US" dirty="0" smtClean="0"/>
              <a:t>: No gradation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BASED MAINLY 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/>
          <a:lstStyle/>
          <a:p>
            <a:r>
              <a:rPr lang="en-US" dirty="0" err="1" smtClean="0"/>
              <a:t>Boger’s</a:t>
            </a:r>
            <a:r>
              <a:rPr lang="en-US" dirty="0" smtClean="0"/>
              <a:t> </a:t>
            </a:r>
            <a:r>
              <a:rPr lang="en-US" dirty="0" err="1" smtClean="0"/>
              <a:t>dialy</a:t>
            </a:r>
            <a:r>
              <a:rPr lang="en-US" dirty="0" smtClean="0"/>
              <a:t> clinical experiences</a:t>
            </a:r>
          </a:p>
          <a:p>
            <a:endParaRPr lang="en-US" dirty="0" smtClean="0"/>
          </a:p>
          <a:p>
            <a:r>
              <a:rPr lang="en-US" dirty="0" err="1" smtClean="0"/>
              <a:t>Boger’s</a:t>
            </a:r>
            <a:r>
              <a:rPr lang="en-US" dirty="0" smtClean="0"/>
              <a:t> clinical records</a:t>
            </a:r>
          </a:p>
          <a:p>
            <a:endParaRPr lang="en-US" dirty="0" smtClean="0"/>
          </a:p>
          <a:p>
            <a:r>
              <a:rPr lang="en-US" dirty="0" smtClean="0"/>
              <a:t>Few well marked once in the journals.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CONSTRUCTION OF THE REPERTORY: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r>
              <a:rPr lang="en-US" dirty="0" smtClean="0"/>
              <a:t>This part consists of a list of remedies charted in four </a:t>
            </a:r>
            <a:r>
              <a:rPr lang="en-US" dirty="0" err="1" smtClean="0"/>
              <a:t>sections.these</a:t>
            </a:r>
            <a:r>
              <a:rPr lang="en-US" dirty="0" smtClean="0"/>
              <a:t> are the experiences of Dr. </a:t>
            </a:r>
            <a:r>
              <a:rPr lang="en-US" dirty="0" err="1" smtClean="0"/>
              <a:t>boger</a:t>
            </a:r>
            <a:r>
              <a:rPr lang="en-US" dirty="0" smtClean="0"/>
              <a:t> in his clinical practice. Depending upon the moon phases the division is made in order to determine the relative standing of the remedies with moon phases.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division are as follows: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moon(dark moon)</a:t>
            </a:r>
          </a:p>
          <a:p>
            <a:r>
              <a:rPr lang="en-US" dirty="0" smtClean="0"/>
              <a:t>First quarter (the time of month between new moon and first half moon)</a:t>
            </a:r>
          </a:p>
          <a:p>
            <a:r>
              <a:rPr lang="en-US" dirty="0" smtClean="0"/>
              <a:t>Full moon (brighter visible full moon)</a:t>
            </a:r>
          </a:p>
          <a:p>
            <a:r>
              <a:rPr lang="en-US" dirty="0" smtClean="0"/>
              <a:t>Second quarter (the time of month between second half moon and new moon)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8022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TIMES OF  THE REMEDIES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If the patient is worse during any of the particular section of the moon phase then see this chart and see the prominent remedy to that phase of the moon.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Other wise if the patient is saying that he is very much </a:t>
            </a:r>
            <a:r>
              <a:rPr lang="en-US" dirty="0" err="1" smtClean="0"/>
              <a:t>much</a:t>
            </a:r>
            <a:r>
              <a:rPr lang="en-US" dirty="0" smtClean="0"/>
              <a:t> better during one particular time of consumption and not that better during other time. This is the instance where the list has to be updated personally.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remedies cannot be compared with the remedies present in the repertory under the rubric Full moon and New moon as there is no resemblance at all.</a:t>
            </a:r>
          </a:p>
          <a:p>
            <a:endParaRPr lang="en-US" dirty="0" smtClean="0"/>
          </a:p>
          <a:p>
            <a:r>
              <a:rPr lang="en-US" dirty="0" smtClean="0"/>
              <a:t>From this chart we can come to a assumption that </a:t>
            </a:r>
            <a:r>
              <a:rPr lang="en-US" dirty="0" err="1" smtClean="0"/>
              <a:t>arsenicum</a:t>
            </a:r>
            <a:r>
              <a:rPr lang="en-US" dirty="0" smtClean="0"/>
              <a:t> album is best indicated at the first quarter of the moon, where as </a:t>
            </a:r>
            <a:r>
              <a:rPr lang="en-US" dirty="0" err="1" smtClean="0"/>
              <a:t>calcarea</a:t>
            </a:r>
            <a:r>
              <a:rPr lang="en-US" dirty="0" smtClean="0"/>
              <a:t> </a:t>
            </a:r>
            <a:r>
              <a:rPr lang="en-US" dirty="0" err="1" smtClean="0"/>
              <a:t>carb</a:t>
            </a:r>
            <a:r>
              <a:rPr lang="en-US" dirty="0" smtClean="0"/>
              <a:t> can be given invariable at any </a:t>
            </a:r>
            <a:r>
              <a:rPr lang="en-US" dirty="0" err="1" smtClean="0"/>
              <a:t>time.Phosphorus</a:t>
            </a:r>
            <a:r>
              <a:rPr lang="en-US" dirty="0" smtClean="0"/>
              <a:t> is best indicated at the full moon </a:t>
            </a:r>
            <a:r>
              <a:rPr lang="en-US" dirty="0" err="1" smtClean="0"/>
              <a:t>time.Sulphur</a:t>
            </a:r>
            <a:r>
              <a:rPr lang="en-US" dirty="0" smtClean="0"/>
              <a:t> is more advised at the last quarter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115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11500" dirty="0" smtClean="0">
                <a:solidFill>
                  <a:srgbClr val="FF0000"/>
                </a:solidFill>
              </a:rPr>
              <a:t>THANK YOU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429000"/>
          </a:xfrm>
        </p:spPr>
        <p:txBody>
          <a:bodyPr/>
          <a:lstStyle/>
          <a:p>
            <a:r>
              <a:rPr lang="en-US" dirty="0" smtClean="0"/>
              <a:t>Author : Calvin Maxwell Boger</a:t>
            </a:r>
          </a:p>
          <a:p>
            <a:endParaRPr lang="en-US" dirty="0" smtClean="0"/>
          </a:p>
          <a:p>
            <a:r>
              <a:rPr lang="en-US" dirty="0" smtClean="0"/>
              <a:t>Year of publication : 1910</a:t>
            </a:r>
          </a:p>
          <a:p>
            <a:endParaRPr lang="en-US" dirty="0" smtClean="0"/>
          </a:p>
          <a:p>
            <a:r>
              <a:rPr lang="en-US" dirty="0" err="1" smtClean="0"/>
              <a:t>No.of</a:t>
            </a:r>
            <a:r>
              <a:rPr lang="en-US" dirty="0" smtClean="0"/>
              <a:t>. Remedies : 330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GRADATION OF REMEDIES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57600"/>
          </a:xfrm>
        </p:spPr>
        <p:txBody>
          <a:bodyPr/>
          <a:lstStyle/>
          <a:p>
            <a:r>
              <a:rPr lang="en-US" dirty="0" smtClean="0"/>
              <a:t>3 – Grades:</a:t>
            </a:r>
          </a:p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Grade : </a:t>
            </a:r>
            <a:r>
              <a:rPr lang="en-US" dirty="0" smtClean="0"/>
              <a:t>CAPITAL</a:t>
            </a:r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Grade : </a:t>
            </a:r>
            <a:r>
              <a:rPr lang="en-US" dirty="0" smtClean="0"/>
              <a:t>Bold </a:t>
            </a:r>
            <a:r>
              <a:rPr lang="en-US" dirty="0" err="1" smtClean="0"/>
              <a:t>romen</a:t>
            </a:r>
            <a:endParaRPr lang="en-US" dirty="0" smtClean="0"/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Grade : </a:t>
            </a:r>
            <a:r>
              <a:rPr lang="en-US" dirty="0" smtClean="0"/>
              <a:t>Ordinary </a:t>
            </a:r>
            <a:r>
              <a:rPr lang="en-US" dirty="0" err="1" smtClean="0"/>
              <a:t>romen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BASED ON MAINLY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Times Of The Remedies are based mainly on </a:t>
            </a:r>
            <a:r>
              <a:rPr lang="en-US" dirty="0" err="1" smtClean="0"/>
              <a:t>Boger’s</a:t>
            </a:r>
            <a:r>
              <a:rPr lang="en-US" dirty="0" smtClean="0"/>
              <a:t> practical observations and clinical experiences.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aggravation and amelioration portion is a translation from an article- The </a:t>
            </a:r>
            <a:r>
              <a:rPr lang="en-US" dirty="0" err="1" smtClean="0"/>
              <a:t>zeitschrift</a:t>
            </a:r>
            <a:r>
              <a:rPr lang="en-US" dirty="0" smtClean="0"/>
              <a:t> des Berliner </a:t>
            </a:r>
            <a:r>
              <a:rPr lang="en-US" dirty="0" err="1" smtClean="0"/>
              <a:t>Vereines</a:t>
            </a:r>
            <a:r>
              <a:rPr lang="en-US" dirty="0" smtClean="0"/>
              <a:t> </a:t>
            </a:r>
            <a:r>
              <a:rPr lang="en-US" dirty="0" err="1" smtClean="0"/>
              <a:t>Homoepatischer</a:t>
            </a:r>
            <a:r>
              <a:rPr lang="en-US" dirty="0" smtClean="0"/>
              <a:t> </a:t>
            </a:r>
            <a:r>
              <a:rPr lang="en-US" dirty="0" err="1" smtClean="0"/>
              <a:t>Aerzte</a:t>
            </a:r>
            <a:r>
              <a:rPr lang="en-US" dirty="0" smtClean="0"/>
              <a:t> (</a:t>
            </a:r>
            <a:r>
              <a:rPr lang="en-US" dirty="0" err="1" smtClean="0"/>
              <a:t>vol</a:t>
            </a:r>
            <a:r>
              <a:rPr lang="en-US" dirty="0" smtClean="0"/>
              <a:t> xxv)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CONSTRUCTION OF THE REPERTORY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r>
              <a:rPr lang="en-US" dirty="0" smtClean="0"/>
              <a:t>Two Parts:-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Part – Times of the Remedies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part – Moon phases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4525963"/>
          </a:xfrm>
        </p:spPr>
        <p:txBody>
          <a:bodyPr/>
          <a:lstStyle/>
          <a:p>
            <a:r>
              <a:rPr lang="en-US" dirty="0" smtClean="0"/>
              <a:t>Times of the remedies consist of two sub section: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Times of the remedies &amp; Moon phases.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times which characterize the appearance and aggravation of the symptoms and their remedies.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sub section consists of remedies arranged in according to the time. Here the rubric starts with 1AM to 12 </a:t>
            </a:r>
            <a:r>
              <a:rPr lang="en-US" dirty="0" err="1" smtClean="0"/>
              <a:t>Night.Each</a:t>
            </a:r>
            <a:r>
              <a:rPr lang="en-US" dirty="0" smtClean="0"/>
              <a:t> hour remedies are mentioned first, followed by that particular time extending to </a:t>
            </a:r>
            <a:r>
              <a:rPr lang="en-US" dirty="0" err="1" smtClean="0"/>
              <a:t>follwing</a:t>
            </a:r>
            <a:r>
              <a:rPr lang="en-US" dirty="0" smtClean="0"/>
              <a:t>  hours remedies mentioned.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For </a:t>
            </a:r>
            <a:r>
              <a:rPr lang="en-US" b="1" dirty="0" err="1" smtClean="0"/>
              <a:t>examble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1 AM.:</a:t>
            </a:r>
          </a:p>
          <a:p>
            <a:r>
              <a:rPr lang="en-US" dirty="0" smtClean="0"/>
              <a:t>1AM. To 2AM.:</a:t>
            </a:r>
          </a:p>
          <a:p>
            <a:r>
              <a:rPr lang="en-US" dirty="0" smtClean="0"/>
              <a:t>1AM. To 3 AM.:</a:t>
            </a:r>
          </a:p>
          <a:p>
            <a:r>
              <a:rPr lang="en-US" dirty="0" smtClean="0"/>
              <a:t>1AM. To 12 Noon: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times which characterize the appearance and aggravation of the symptoms and their remedies:</a:t>
            </a:r>
          </a:p>
          <a:p>
            <a:r>
              <a:rPr lang="en-US" dirty="0" smtClean="0"/>
              <a:t>In this section the rubric are divided into  following pattern: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Season </a:t>
            </a:r>
          </a:p>
          <a:p>
            <a:pPr>
              <a:buNone/>
            </a:pPr>
            <a:r>
              <a:rPr lang="en-US" dirty="0" smtClean="0"/>
              <a:t>          - spring</a:t>
            </a:r>
          </a:p>
          <a:p>
            <a:pPr>
              <a:buNone/>
            </a:pPr>
            <a:r>
              <a:rPr lang="en-US" dirty="0" smtClean="0"/>
              <a:t>          - summer</a:t>
            </a:r>
          </a:p>
          <a:p>
            <a:pPr>
              <a:buNone/>
            </a:pPr>
            <a:r>
              <a:rPr lang="en-US" dirty="0" smtClean="0"/>
              <a:t>          - autumn</a:t>
            </a:r>
          </a:p>
          <a:p>
            <a:pPr>
              <a:buNone/>
            </a:pPr>
            <a:r>
              <a:rPr lang="en-US" dirty="0" smtClean="0"/>
              <a:t>          - winter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761</Words>
  <Application>Microsoft Office PowerPoint</Application>
  <PresentationFormat>On-screen Show (4:3)</PresentationFormat>
  <Paragraphs>150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Eras Bold ITC</vt:lpstr>
      <vt:lpstr>Times New Roman</vt:lpstr>
      <vt:lpstr>Wingdings</vt:lpstr>
      <vt:lpstr>Office Theme</vt:lpstr>
      <vt:lpstr>TIMES OF THE REMEDIES &amp; MOON PHASES BOGER .C.M</vt:lpstr>
      <vt:lpstr>PowerPoint Presentation</vt:lpstr>
      <vt:lpstr>INTRODUCTION</vt:lpstr>
      <vt:lpstr>GRADATION OF REMEDIES</vt:lpstr>
      <vt:lpstr>BASED ON MAINLY</vt:lpstr>
      <vt:lpstr>CONSTRUCTION OF THE REPERTORY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BASED MAINLY ON:</vt:lpstr>
      <vt:lpstr>CONSTRUCTION OF THE REPERTORY: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Times of the Remedies &amp; Moon Phases by Boger .C.M</dc:title>
  <dc:creator>taju</dc:creator>
  <cp:lastModifiedBy>Admin</cp:lastModifiedBy>
  <cp:revision>15</cp:revision>
  <dcterms:created xsi:type="dcterms:W3CDTF">2016-02-07T14:16:28Z</dcterms:created>
  <dcterms:modified xsi:type="dcterms:W3CDTF">2019-12-28T07:07:56Z</dcterms:modified>
</cp:coreProperties>
</file>